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70" r:id="rId6"/>
    <p:sldId id="286" r:id="rId7"/>
    <p:sldId id="288" r:id="rId8"/>
    <p:sldId id="258" r:id="rId9"/>
    <p:sldId id="259" r:id="rId10"/>
    <p:sldId id="260" r:id="rId11"/>
    <p:sldId id="261" r:id="rId12"/>
    <p:sldId id="291" r:id="rId13"/>
    <p:sldId id="262" r:id="rId14"/>
    <p:sldId id="283" r:id="rId15"/>
    <p:sldId id="264" r:id="rId16"/>
    <p:sldId id="265" r:id="rId17"/>
    <p:sldId id="266" r:id="rId18"/>
    <p:sldId id="268" r:id="rId19"/>
    <p:sldId id="295" r:id="rId20"/>
    <p:sldId id="294" r:id="rId21"/>
    <p:sldId id="285" r:id="rId22"/>
    <p:sldId id="282" r:id="rId23"/>
    <p:sldId id="279" r:id="rId24"/>
    <p:sldId id="284" r:id="rId25"/>
    <p:sldId id="280" r:id="rId26"/>
    <p:sldId id="287" r:id="rId27"/>
    <p:sldId id="292" r:id="rId28"/>
    <p:sldId id="271" r:id="rId29"/>
    <p:sldId id="290" r:id="rId30"/>
    <p:sldId id="272" r:id="rId31"/>
    <p:sldId id="273" r:id="rId32"/>
    <p:sldId id="274" r:id="rId33"/>
    <p:sldId id="276" r:id="rId34"/>
    <p:sldId id="296" r:id="rId35"/>
    <p:sldId id="293" r:id="rId36"/>
    <p:sldId id="277" r:id="rId37"/>
    <p:sldId id="281" r:id="rId38"/>
    <p:sldId id="278" r:id="rId39"/>
    <p:sldId id="289" r:id="rId4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openai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makik-outlook/llm-dem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%3A%2F%2Fai.meta.com%2Fllama%2Fuse-policy&amp;h=AT3xaYgJdRCjKPozAe5IqPe4TlRhpsbyUeIKSc3IgnL67L7KbDxIJ_wwR2xVXONgsgvA5WmoUcdufFWVwFn1qD96AoLqrayoqVKOErBGHVcWw61TH4ASvw" TargetMode="External"/><Relationship Id="rId7" Type="http://schemas.openxmlformats.org/officeDocument/2006/relationships/hyperlink" Target="https://download2.llamameta.net/*?Policy=eyJTdGF0ZW1lbnQiOlt7InVuaXF1ZV9oYXNoIjoiMmhzbTdhYjA5bng3aGl2c280OG9tZm1yIiwiUmVzb3VyY2UiOiJodHRwczpcL1wvZG93bmxvYWQyLmxsYW1hbWV0YS5uZXRcLyoiLCJDb25kaXRpb24iOnsiRGF0ZUxlc3NUaGFuIjp7IkFXUzpFcG9jaFRpbWUiOjE2OTUyMzE4ODh9fX1dfQ__&amp;Signature=mmqlod9qY4hwuS7UgzOCeUZEuQBd5rR7t4C9H9AR8fNc344V9n0Uw8SNU8UkuXRsuxYv2EjnFYf7peHWouD6Y7R4W3mpjLL3udD5v8SyWQPPC4ZlOuFXoY9opioAiuKIx8%7Ekqoc93LIEiJOM85zy6pqvbLuEuXZaRZXk4AKT0d3cFllcf6BjdoDLU%7EKbZn-065u61xeNBq%7EW9riWEgeUBRMt4Kiuv0PkhOVlYzjrq6cbTe5L-o2adZ7uKvU2CzmchpKacYqEa9%7EqlvTDzFDo1Kw6-cOW6xfAKFp-ncfiBcTPdsH%7EvvG3vc4Yj2EdlnQWng8Lk%7EmljWFjzSI-z02mYQ__&amp;Key-Pair-Id=K15QRJLYKIFSLZ&amp;Download-Request-ID=325677213465388" TargetMode="External"/><Relationship Id="rId2" Type="http://schemas.openxmlformats.org/officeDocument/2006/relationships/hyperlink" Target="https://l.facebook.com/l.php?u=https%3A%2F%2Fai.meta.com%2Fllama%2Flicense&amp;h=AT0GgX0bPn6LjkYIJrQj25GgpUbNZUA45nPz7SyE95JsqWtvN6jXhJKc5Z-02AruGuJFeQC4K9PAw1HS5aaXAD4hR_4qeq9jq11lIttuA9ushYPa1jZj7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.facebook.com/l.php?u=https%3A%2F%2Fgithub.com%2Ffacebookresearch%2Fcodellama%2Fblob%2Fmain%2FREADME.md&amp;h=AT200ffzxsBTC591JsXiKXLVI3ObE2wdlCaqmZSwKEecWC8JI6I-9EDm9Cf-R1UFMf7jNZGmaoSebxPuX8JmgJWdQp9JV4R7VOXEg0vsbKXhvMXq6bIYblzOElEA5BPu3DY" TargetMode="External"/><Relationship Id="rId5" Type="http://schemas.openxmlformats.org/officeDocument/2006/relationships/hyperlink" Target="http://github.com/facebookresearch/codellama" TargetMode="External"/><Relationship Id="rId4" Type="http://schemas.openxmlformats.org/officeDocument/2006/relationships/hyperlink" Target="https://l.facebook.com/l.php?u=https%3A%2F%2Fgithub.com%2Ffacebookresearch%2Fllama&amp;h=AT3XSxLvWaBEpqQEFSdtLITWAE_lMq_aBBigAXXh2McpqHR6q9Hiu1L3_se8y9CU8Tz3dfiMc2R0GHxsqDKimZRrE4qkjMIBYvF0H6Qjq0aFVkYy-2U-cw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alpha.org/wiki/Groundbuster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view-image.php?image=83864&amp;picture=alpaca-chewing" TargetMode="External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layground.tensorflow.org/#activation=relu&amp;batchSize=19&amp;dataset=circle&amp;regDataset=reg-plane&amp;learningRate=0.003&amp;regularizationRate=0&amp;noise=0&amp;networkShape=6,6,6&amp;seed=0.89677&amp;showTestData=false&amp;discretize=false&amp;percTrainData=90&amp;x=true&amp;y=true&amp;xTimesY=true&amp;xSquared=true&amp;ySquared=true&amp;cosX=false&amp;sinX=true&amp;cosY=false&amp;sinY=tru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s://openclipart.org/detail/12882/fwd__bubble_hand_drawn-by-rejon-17766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www.swar.info/2010/11/coloring-dogs-pictures.html" TargetMode="External"/><Relationship Id="rId4" Type="http://schemas.openxmlformats.org/officeDocument/2006/relationships/image" Target="../media/image10.jp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Practical Guide to State-Of-the-Art </a:t>
            </a:r>
            <a:br>
              <a:rPr lang="en-US" dirty="0"/>
            </a:br>
            <a:r>
              <a:rPr lang="en-US" dirty="0"/>
              <a:t>Large Language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OpSTech Machine Learning Sub guild,  Sep 2023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02F0-3821-C6DA-CC9E-513D4A9B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8102"/>
            <a:ext cx="11029616" cy="735618"/>
          </a:xfrm>
        </p:spPr>
        <p:txBody>
          <a:bodyPr/>
          <a:lstStyle/>
          <a:p>
            <a:r>
              <a:rPr lang="en-US" dirty="0"/>
              <a:t>Language Example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E1EC8-9CE6-264E-E15C-9012C0C13DAB}"/>
              </a:ext>
            </a:extLst>
          </p:cNvPr>
          <p:cNvSpPr txBox="1"/>
          <p:nvPr/>
        </p:nvSpPr>
        <p:spPr>
          <a:xfrm>
            <a:off x="582031" y="1678583"/>
            <a:ext cx="116099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 (“I have a dog and a ____” ) = cat</a:t>
            </a:r>
          </a:p>
          <a:p>
            <a:endParaRPr lang="en-CA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 (“The CEO of Morgan ____” ) = Stanley</a:t>
            </a:r>
          </a:p>
          <a:p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 (“public static void ____” ) = main</a:t>
            </a:r>
          </a:p>
          <a:p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 (“How are you?”) = comment ça va?  (French)</a:t>
            </a:r>
          </a:p>
          <a:p>
            <a:endParaRPr lang="en-CA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7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CFDD7-B4C6-3523-EE3D-EE0F4EDF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42" y="1714500"/>
            <a:ext cx="8349916" cy="4983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B26499-CB83-AA38-1950-D033DAADC057}"/>
              </a:ext>
            </a:extLst>
          </p:cNvPr>
          <p:cNvSpPr txBox="1"/>
          <p:nvPr/>
        </p:nvSpPr>
        <p:spPr>
          <a:xfrm>
            <a:off x="7285423" y="2902986"/>
            <a:ext cx="302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ConvS2S Ensemble (2017)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B19E-DE5A-2461-A852-A2970D138F0C}"/>
              </a:ext>
            </a:extLst>
          </p:cNvPr>
          <p:cNvSpPr txBox="1"/>
          <p:nvPr/>
        </p:nvSpPr>
        <p:spPr>
          <a:xfrm>
            <a:off x="7041530" y="3151516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GNMT + RL Ensemble (2016)</a:t>
            </a:r>
            <a:r>
              <a:rPr lang="en-CA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7F83A-6EFD-F07A-CA42-E5874F61971D}"/>
              </a:ext>
            </a:extLst>
          </p:cNvPr>
          <p:cNvSpPr txBox="1"/>
          <p:nvPr/>
        </p:nvSpPr>
        <p:spPr>
          <a:xfrm>
            <a:off x="7395699" y="3648576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MoE (2017)</a:t>
            </a:r>
            <a:r>
              <a:rPr lang="en-CA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80A5E-0C33-7424-EE6A-91F0C4F7BED1}"/>
              </a:ext>
            </a:extLst>
          </p:cNvPr>
          <p:cNvSpPr txBox="1"/>
          <p:nvPr/>
        </p:nvSpPr>
        <p:spPr>
          <a:xfrm>
            <a:off x="8459901" y="3909289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ConvS2S (2017)</a:t>
            </a:r>
            <a:r>
              <a:rPr lang="en-CA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8C19B-FD43-8877-628F-0E3EB50C6166}"/>
              </a:ext>
            </a:extLst>
          </p:cNvPr>
          <p:cNvSpPr txBox="1"/>
          <p:nvPr/>
        </p:nvSpPr>
        <p:spPr>
          <a:xfrm>
            <a:off x="8044620" y="4617373"/>
            <a:ext cx="3566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GNMT + RL (2016)</a:t>
            </a:r>
            <a:r>
              <a:rPr lang="en-CA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28BB-8028-8F67-75A2-637C497A387E}"/>
              </a:ext>
            </a:extLst>
          </p:cNvPr>
          <p:cNvSpPr txBox="1"/>
          <p:nvPr/>
        </p:nvSpPr>
        <p:spPr>
          <a:xfrm>
            <a:off x="6785907" y="5502370"/>
            <a:ext cx="3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Deep-Att + PosUnk (2016)</a:t>
            </a:r>
            <a:r>
              <a:rPr lang="en-CA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601AB2-B77B-37A0-A7A9-65BE2D62C18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612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Performance and Cost of training Models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725BA-CE06-35E8-9F23-05AA69DF0DA6}"/>
              </a:ext>
            </a:extLst>
          </p:cNvPr>
          <p:cNvSpPr/>
          <p:nvPr/>
        </p:nvSpPr>
        <p:spPr>
          <a:xfrm>
            <a:off x="3732100" y="2346960"/>
            <a:ext cx="124630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802184-416B-D190-9EA0-5826437A1C6E}"/>
              </a:ext>
            </a:extLst>
          </p:cNvPr>
          <p:cNvSpPr txBox="1"/>
          <p:nvPr/>
        </p:nvSpPr>
        <p:spPr>
          <a:xfrm>
            <a:off x="314960" y="648866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BLEU</a:t>
            </a:r>
            <a:r>
              <a:rPr lang="en-CA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CA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</a:t>
            </a:r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</a:t>
            </a:r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ingual </a:t>
            </a:r>
            <a:r>
              <a:rPr lang="en-CA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valuation </a:t>
            </a:r>
            <a:r>
              <a:rPr lang="en-CA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CA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nderstudy</a:t>
            </a:r>
            <a:r>
              <a:rPr lang="en-CA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en-CA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F1FA41-A8B7-8C98-6B32-181CFA477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5336"/>
              </p:ext>
            </p:extLst>
          </p:nvPr>
        </p:nvGraphicFramePr>
        <p:xfrm>
          <a:off x="10061267" y="709741"/>
          <a:ext cx="1701655" cy="1967255"/>
        </p:xfrm>
        <a:graphic>
          <a:graphicData uri="http://schemas.openxmlformats.org/drawingml/2006/table">
            <a:tbl>
              <a:tblPr/>
              <a:tblGrid>
                <a:gridCol w="859691">
                  <a:extLst>
                    <a:ext uri="{9D8B030D-6E8A-4147-A177-3AD203B41FA5}">
                      <a16:colId xmlns:a16="http://schemas.microsoft.com/office/drawing/2014/main" val="2560739516"/>
                    </a:ext>
                  </a:extLst>
                </a:gridCol>
                <a:gridCol w="841964">
                  <a:extLst>
                    <a:ext uri="{9D8B030D-6E8A-4147-A177-3AD203B41FA5}">
                      <a16:colId xmlns:a16="http://schemas.microsoft.com/office/drawing/2014/main" val="1625178198"/>
                    </a:ext>
                  </a:extLst>
                </a:gridCol>
              </a:tblGrid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Measure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36131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megaFLOPS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6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236454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gigaFLOPS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9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877352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teraFLOPS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12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80585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petaFLOPS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15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49979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exaFLOPS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18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273341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zettaFLOPS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21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51429"/>
                  </a:ext>
                </a:extLst>
              </a:tr>
              <a:tr h="276531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yottaFLOPS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24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51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55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0B7-5491-DE30-8FA0-114D0323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6578"/>
            <a:ext cx="11029616" cy="549128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TRANSFORMER IS HERE! </a:t>
            </a:r>
            <a:br>
              <a:rPr lang="en-US" dirty="0"/>
            </a:br>
            <a:r>
              <a:rPr lang="en-US" dirty="0"/>
              <a:t> (Best performance with 10x Smaller training Cost) 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CFDD7-B4C6-3523-EE3D-EE0F4EDF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42" y="1714500"/>
            <a:ext cx="8349916" cy="4983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B26499-CB83-AA38-1950-D033DAADC057}"/>
              </a:ext>
            </a:extLst>
          </p:cNvPr>
          <p:cNvSpPr txBox="1"/>
          <p:nvPr/>
        </p:nvSpPr>
        <p:spPr>
          <a:xfrm>
            <a:off x="7285423" y="2902986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ConvS2S Ensemble (2017)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B19E-DE5A-2461-A852-A2970D138F0C}"/>
              </a:ext>
            </a:extLst>
          </p:cNvPr>
          <p:cNvSpPr txBox="1"/>
          <p:nvPr/>
        </p:nvSpPr>
        <p:spPr>
          <a:xfrm>
            <a:off x="7041530" y="3151516"/>
            <a:ext cx="6458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GNMT + RL Ensemble (2016)</a:t>
            </a:r>
            <a:r>
              <a:rPr lang="en-CA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7F83A-6EFD-F07A-CA42-E5874F61971D}"/>
              </a:ext>
            </a:extLst>
          </p:cNvPr>
          <p:cNvSpPr txBox="1"/>
          <p:nvPr/>
        </p:nvSpPr>
        <p:spPr>
          <a:xfrm>
            <a:off x="7395699" y="3648576"/>
            <a:ext cx="6458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MoE (2017)</a:t>
            </a:r>
            <a:r>
              <a:rPr lang="en-CA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80A5E-0C33-7424-EE6A-91F0C4F7BED1}"/>
              </a:ext>
            </a:extLst>
          </p:cNvPr>
          <p:cNvSpPr txBox="1"/>
          <p:nvPr/>
        </p:nvSpPr>
        <p:spPr>
          <a:xfrm>
            <a:off x="8459901" y="3909289"/>
            <a:ext cx="6458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ConvS2S (2017)</a:t>
            </a:r>
            <a:r>
              <a:rPr lang="en-CA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8C19B-FD43-8877-628F-0E3EB50C6166}"/>
              </a:ext>
            </a:extLst>
          </p:cNvPr>
          <p:cNvSpPr txBox="1"/>
          <p:nvPr/>
        </p:nvSpPr>
        <p:spPr>
          <a:xfrm>
            <a:off x="8044620" y="4617373"/>
            <a:ext cx="719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GNMT + RL (2016)</a:t>
            </a:r>
            <a:r>
              <a:rPr lang="en-CA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28BB-8028-8F67-75A2-637C497A387E}"/>
              </a:ext>
            </a:extLst>
          </p:cNvPr>
          <p:cNvSpPr txBox="1"/>
          <p:nvPr/>
        </p:nvSpPr>
        <p:spPr>
          <a:xfrm>
            <a:off x="6785907" y="5502370"/>
            <a:ext cx="727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Deep-Att + PosUnk (2016)</a:t>
            </a:r>
            <a:r>
              <a:rPr lang="en-CA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84AE8-3D1D-43DF-1566-332874862CB3}"/>
              </a:ext>
            </a:extLst>
          </p:cNvPr>
          <p:cNvSpPr txBox="1"/>
          <p:nvPr/>
        </p:nvSpPr>
        <p:spPr>
          <a:xfrm>
            <a:off x="4328362" y="2374860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Transformer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ABC181B-9837-C661-1921-1E91AD8CB9E2}"/>
              </a:ext>
            </a:extLst>
          </p:cNvPr>
          <p:cNvSpPr/>
          <p:nvPr/>
        </p:nvSpPr>
        <p:spPr>
          <a:xfrm>
            <a:off x="3677920" y="2275244"/>
            <a:ext cx="508000" cy="468948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854036-5EB2-22DD-A211-5822C5E60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759925"/>
              </p:ext>
            </p:extLst>
          </p:nvPr>
        </p:nvGraphicFramePr>
        <p:xfrm>
          <a:off x="10061267" y="709741"/>
          <a:ext cx="1701655" cy="1967255"/>
        </p:xfrm>
        <a:graphic>
          <a:graphicData uri="http://schemas.openxmlformats.org/drawingml/2006/table">
            <a:tbl>
              <a:tblPr/>
              <a:tblGrid>
                <a:gridCol w="859691">
                  <a:extLst>
                    <a:ext uri="{9D8B030D-6E8A-4147-A177-3AD203B41FA5}">
                      <a16:colId xmlns:a16="http://schemas.microsoft.com/office/drawing/2014/main" val="2560739516"/>
                    </a:ext>
                  </a:extLst>
                </a:gridCol>
                <a:gridCol w="841964">
                  <a:extLst>
                    <a:ext uri="{9D8B030D-6E8A-4147-A177-3AD203B41FA5}">
                      <a16:colId xmlns:a16="http://schemas.microsoft.com/office/drawing/2014/main" val="1625178198"/>
                    </a:ext>
                  </a:extLst>
                </a:gridCol>
              </a:tblGrid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Measure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36131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megaFLOPS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6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236454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gigaFLOPS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9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877352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teraFLOPS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12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80585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petaFLOPS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15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49979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exaFLOPS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18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273341"/>
                  </a:ext>
                </a:extLst>
              </a:tr>
              <a:tr h="2263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zettaFLOPS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21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51429"/>
                  </a:ext>
                </a:extLst>
              </a:tr>
              <a:tr h="276531"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yottaFLOPS</a:t>
                      </a: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dirty="0">
                          <a:solidFill>
                            <a:srgbClr val="666666"/>
                          </a:solidFill>
                          <a:effectLst/>
                        </a:rPr>
                        <a:t>10</a:t>
                      </a:r>
                      <a:r>
                        <a:rPr lang="en-CA" sz="1200" baseline="30000" dirty="0">
                          <a:solidFill>
                            <a:srgbClr val="666666"/>
                          </a:solidFill>
                          <a:effectLst/>
                        </a:rPr>
                        <a:t>24</a:t>
                      </a:r>
                      <a:endParaRPr lang="en-CA" sz="12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29326" marR="29326" marT="29326" marB="29326">
                    <a:lnL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C2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51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00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BFBA31-8203-4858-A15E-FA85F417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80" y="1770529"/>
            <a:ext cx="8248239" cy="429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D8AE5C-005C-E4A3-2A53-006A3DCE87C5}"/>
              </a:ext>
            </a:extLst>
          </p:cNvPr>
          <p:cNvSpPr txBox="1"/>
          <p:nvPr/>
        </p:nvSpPr>
        <p:spPr>
          <a:xfrm>
            <a:off x="3340100" y="908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31st Conference on Neural Information Processing Systems (NIPS 2017), Long Beach, CA, USA.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024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A7A502-CAD7-FF5C-CB26-305E751676AC}"/>
              </a:ext>
            </a:extLst>
          </p:cNvPr>
          <p:cNvSpPr txBox="1"/>
          <p:nvPr/>
        </p:nvSpPr>
        <p:spPr>
          <a:xfrm>
            <a:off x="796364" y="1628120"/>
            <a:ext cx="1037141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NimbusRomNo9L-Regu"/>
              </a:rPr>
              <a:t>The dominant sequence transduction models are based on complex recurrent or convolutional neural networks that include an encoder and a decoder. The best performing models also connect the encoder and decoder through an attention mechanism. </a:t>
            </a:r>
            <a:r>
              <a:rPr lang="en-US" sz="2400" b="1" i="0" u="none" strike="noStrike" baseline="0" dirty="0">
                <a:solidFill>
                  <a:srgbClr val="00B050"/>
                </a:solidFill>
                <a:latin typeface="NimbusRomNo9L-Regu"/>
              </a:rPr>
              <a:t>We propose a new simple network architecture, the Transformer, based solely on attention mechanisms, dispensing with recurrence and convolutions entirely.</a:t>
            </a:r>
            <a:r>
              <a:rPr lang="en-US" sz="2000" b="1" i="0" u="none" strike="noStrike" baseline="0" dirty="0">
                <a:solidFill>
                  <a:srgbClr val="00B050"/>
                </a:solidFill>
                <a:latin typeface="NimbusRomNo9L-Regu"/>
              </a:rPr>
              <a:t> </a:t>
            </a:r>
            <a:r>
              <a:rPr lang="en-US" sz="2000" b="0" i="0" u="none" strike="noStrike" baseline="0" dirty="0">
                <a:latin typeface="NimbusRomNo9L-Regu"/>
              </a:rPr>
              <a:t>Experiments on two machine translation tasks show these models to be superior in quality while being</a:t>
            </a:r>
            <a:r>
              <a:rPr lang="en-US" sz="2400" b="0" i="0" u="none" strike="noStrike" baseline="0" dirty="0">
                <a:latin typeface="NimbusRomNo9L-Regu"/>
              </a:rPr>
              <a:t> </a:t>
            </a:r>
            <a:r>
              <a:rPr lang="en-US" sz="2400" b="1" i="0" u="none" strike="noStrike" baseline="0" dirty="0">
                <a:solidFill>
                  <a:srgbClr val="00B050"/>
                </a:solidFill>
                <a:latin typeface="NimbusRomNo9L-Regu"/>
              </a:rPr>
              <a:t>more parallelizable and requiring significantly less time to train. </a:t>
            </a:r>
            <a:r>
              <a:rPr lang="en-US" sz="2000" b="0" i="0" u="none" strike="noStrike" baseline="0" dirty="0">
                <a:latin typeface="NimbusRomNo9L-Regu"/>
              </a:rPr>
              <a:t>Our model achieves 28.4 BLEU on the WMT 2014 English to German translation task, improving over the existing best results, including ensembles, by over 2 BLEU. On the WMT 2014 English-to-French translation task,</a:t>
            </a:r>
          </a:p>
          <a:p>
            <a:pPr algn="just"/>
            <a:r>
              <a:rPr lang="en-US" sz="2000" b="0" i="0" u="none" strike="noStrike" baseline="0" dirty="0">
                <a:latin typeface="NimbusRomNo9L-Regu"/>
              </a:rPr>
              <a:t>our model establishes a new single-model state-of-the-art BLEU score of 41.8 after </a:t>
            </a:r>
            <a:r>
              <a:rPr lang="en-US" sz="2400" b="1" i="0" u="none" strike="noStrike" baseline="0" dirty="0">
                <a:solidFill>
                  <a:srgbClr val="00B050"/>
                </a:solidFill>
                <a:latin typeface="NimbusRomNo9L-Regu"/>
              </a:rPr>
              <a:t>training for 3.5 days on eight GPUs, a small fraction of the training costs of the best models from the literature. </a:t>
            </a:r>
            <a:r>
              <a:rPr lang="en-US" sz="2000" b="0" i="0" u="none" strike="noStrike" baseline="0" dirty="0">
                <a:latin typeface="NimbusRomNo9L-Regu"/>
              </a:rPr>
              <a:t>We show that the </a:t>
            </a:r>
            <a:r>
              <a:rPr lang="en-US" sz="2400" b="1" i="0" u="none" strike="noStrike" baseline="0" dirty="0">
                <a:solidFill>
                  <a:srgbClr val="00B050"/>
                </a:solidFill>
                <a:latin typeface="NimbusRomNo9L-Regu"/>
              </a:rPr>
              <a:t>Transformer generalizes well to other tasks </a:t>
            </a:r>
            <a:r>
              <a:rPr lang="en-US" sz="2000" b="0" i="0" u="none" strike="noStrike" baseline="0" dirty="0">
                <a:latin typeface="NimbusRomNo9L-Regu"/>
              </a:rPr>
              <a:t>by applying it successfully to English constituency parsing both with large and limited training data.</a:t>
            </a: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51A21-2A52-0101-8C72-56D904D0BB42}"/>
              </a:ext>
            </a:extLst>
          </p:cNvPr>
          <p:cNvSpPr txBox="1"/>
          <p:nvPr/>
        </p:nvSpPr>
        <p:spPr>
          <a:xfrm>
            <a:off x="4952999" y="1104900"/>
            <a:ext cx="6043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0" i="0" u="none" strike="noStrike" baseline="0" dirty="0">
                <a:latin typeface="NimbusRomNo9L-Medi"/>
              </a:rPr>
              <a:t>Abstract</a:t>
            </a:r>
            <a:endParaRPr lang="en-CA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541D55-38D4-0DA2-8D72-4E441FE6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4" y="685799"/>
            <a:ext cx="4621139" cy="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0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226E91-3804-9CC0-BF67-A06948B3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728114"/>
            <a:ext cx="4448615" cy="5731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CEEE08-86A7-4BC9-927F-19E696BC1FA7}"/>
              </a:ext>
            </a:extLst>
          </p:cNvPr>
          <p:cNvSpPr txBox="1"/>
          <p:nvPr/>
        </p:nvSpPr>
        <p:spPr>
          <a:xfrm>
            <a:off x="4991600" y="1316979"/>
            <a:ext cx="6679031" cy="4224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800" b="1" i="0" u="none" strike="noStrike" baseline="0" dirty="0">
                <a:solidFill>
                  <a:srgbClr val="00B050"/>
                </a:solidFill>
                <a:latin typeface="NimbusRomNo9L-Regu"/>
              </a:rPr>
              <a:t>Self attention mechanisms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800" b="1" i="0" u="none" strike="noStrike" baseline="0" dirty="0">
                <a:solidFill>
                  <a:srgbClr val="00B050"/>
                </a:solidFill>
                <a:latin typeface="NimbusRomNo9L-Regu"/>
              </a:rPr>
              <a:t>Parallelizable 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800" b="1" i="0" u="none" strike="noStrike" baseline="0" dirty="0">
                <a:solidFill>
                  <a:srgbClr val="00B050"/>
                </a:solidFill>
                <a:latin typeface="NimbusRomNo9L-Regu"/>
              </a:rPr>
              <a:t>Requiring significantly less time to train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800" b="1" i="0" u="none" strike="noStrike" baseline="0" dirty="0">
                <a:solidFill>
                  <a:srgbClr val="00B050"/>
                </a:solidFill>
                <a:latin typeface="NimbusRomNo9L-Regu"/>
              </a:rPr>
              <a:t>Generalizes well to other tasks</a:t>
            </a:r>
            <a:endParaRPr lang="en-CA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4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B6E9-5A03-29D2-406A-FF74720A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753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DB967-7B09-4010-A9B3-32B05177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65" y="1145969"/>
            <a:ext cx="3139920" cy="2386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3F2342-B192-2938-E69A-887E3E9F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36" y="3728074"/>
            <a:ext cx="8466136" cy="277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2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c-dec">
            <a:extLst>
              <a:ext uri="{FF2B5EF4-FFF2-40B4-BE49-F238E27FC236}">
                <a16:creationId xmlns:a16="http://schemas.microsoft.com/office/drawing/2014/main" id="{0D7CEA0B-4FD4-326A-BFFC-50533660D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9" y="1426476"/>
            <a:ext cx="5695116" cy="22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former-self-attn">
            <a:extLst>
              <a:ext uri="{FF2B5EF4-FFF2-40B4-BE49-F238E27FC236}">
                <a16:creationId xmlns:a16="http://schemas.microsoft.com/office/drawing/2014/main" id="{459C1BF4-57EF-60B9-FB82-2C089429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37" y="4473008"/>
            <a:ext cx="7288321" cy="174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41125-59A7-63A3-B62E-7C333052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753"/>
          </a:xfrm>
        </p:spPr>
        <p:txBody>
          <a:bodyPr>
            <a:normAutofit/>
          </a:bodyPr>
          <a:lstStyle/>
          <a:p>
            <a:r>
              <a:rPr lang="en-CA" i="0" dirty="0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parallelization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0692B-1A9F-4033-0197-CAF501DD549D}"/>
              </a:ext>
            </a:extLst>
          </p:cNvPr>
          <p:cNvSpPr txBox="1"/>
          <p:nvPr/>
        </p:nvSpPr>
        <p:spPr>
          <a:xfrm>
            <a:off x="789220" y="2163901"/>
            <a:ext cx="3289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NimbusRomNo9L-Regu"/>
              </a:rPr>
              <a:t>Recurrent Neural Network</a:t>
            </a:r>
          </a:p>
          <a:p>
            <a:pPr algn="just"/>
            <a:r>
              <a:rPr lang="en-US" sz="2000" dirty="0">
                <a:latin typeface="NimbusRomNo9L-Regu"/>
              </a:rPr>
              <a:t>- Sequential and slow…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989D5-7CC6-7C99-021D-0CCB7355E467}"/>
              </a:ext>
            </a:extLst>
          </p:cNvPr>
          <p:cNvSpPr txBox="1"/>
          <p:nvPr/>
        </p:nvSpPr>
        <p:spPr>
          <a:xfrm>
            <a:off x="789220" y="4764226"/>
            <a:ext cx="32898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NimbusRomNo9L-Regu"/>
              </a:rPr>
              <a:t>Transformer </a:t>
            </a:r>
          </a:p>
          <a:p>
            <a:pPr algn="just"/>
            <a:r>
              <a:rPr lang="en-US" sz="2000" dirty="0">
                <a:latin typeface="NimbusRomNo9L-Regu"/>
              </a:rPr>
              <a:t>- Parallelized and Fast!</a:t>
            </a:r>
          </a:p>
          <a:p>
            <a:pPr algn="just"/>
            <a:r>
              <a:rPr lang="en-US" sz="2000" dirty="0">
                <a:latin typeface="NimbusRomNo9L-Regu"/>
              </a:rPr>
              <a:t>- Shorter training time</a:t>
            </a:r>
          </a:p>
          <a:p>
            <a:pPr algn="just"/>
            <a:endParaRPr lang="en-US" sz="2000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373295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B8013E-19A5-4A55-1F66-984FF76B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174433"/>
            <a:ext cx="3844184" cy="4972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CB112-4374-5A79-5DF2-C1C7698405FB}"/>
              </a:ext>
            </a:extLst>
          </p:cNvPr>
          <p:cNvSpPr txBox="1"/>
          <p:nvPr/>
        </p:nvSpPr>
        <p:spPr>
          <a:xfrm>
            <a:off x="5849514" y="1174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https://youtu.be/kCc8FmEb1nY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5BA52F-57D5-3D98-7D3F-88D8317B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48" y="4565313"/>
            <a:ext cx="4905375" cy="9761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7B08AD-7FB6-D7EC-239E-48ED6F7DD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14" y="1761015"/>
            <a:ext cx="4905375" cy="2686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7AB5D8-1938-9736-366E-0DAFD5D2E338}"/>
              </a:ext>
            </a:extLst>
          </p:cNvPr>
          <p:cNvSpPr txBox="1"/>
          <p:nvPr/>
        </p:nvSpPr>
        <p:spPr>
          <a:xfrm>
            <a:off x="603250" y="5878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For more about transformer: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90316-CEF4-FC3E-399A-816382A64C91}"/>
              </a:ext>
            </a:extLst>
          </p:cNvPr>
          <p:cNvSpPr txBox="1"/>
          <p:nvPr/>
        </p:nvSpPr>
        <p:spPr>
          <a:xfrm>
            <a:off x="5951114" y="562381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Former director of Autopilot Vision at Tesla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</a:rPr>
              <a:t>Founding member of OpenAI in 2015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29643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29BE-AE5E-8A9B-4E7A-13F01ECD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320" y="2844800"/>
            <a:ext cx="9052560" cy="1595120"/>
          </a:xfrm>
        </p:spPr>
        <p:txBody>
          <a:bodyPr>
            <a:normAutofit fontScale="90000"/>
          </a:bodyPr>
          <a:lstStyle/>
          <a:p>
            <a:r>
              <a:rPr lang="en-US" dirty="0"/>
              <a:t>So….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much does it cost to create a model like GPT? 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CAAAA-B91E-8027-4907-666E6EE9BC4C}"/>
              </a:ext>
            </a:extLst>
          </p:cNvPr>
          <p:cNvSpPr txBox="1"/>
          <p:nvPr/>
        </p:nvSpPr>
        <p:spPr>
          <a:xfrm>
            <a:off x="1505712" y="3857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 </a:t>
            </a:r>
            <a:endParaRPr lang="en-CA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C0BB8-7118-3BE8-7BAD-275AF305A2F8}"/>
              </a:ext>
            </a:extLst>
          </p:cNvPr>
          <p:cNvSpPr txBox="1"/>
          <p:nvPr/>
        </p:nvSpPr>
        <p:spPr>
          <a:xfrm>
            <a:off x="1505712" y="379567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$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52815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B50-2228-60AE-DB72-4202F35A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390" y="848407"/>
            <a:ext cx="11029616" cy="1188720"/>
          </a:xfrm>
        </p:spPr>
        <p:txBody>
          <a:bodyPr/>
          <a:lstStyle/>
          <a:p>
            <a:r>
              <a:rPr lang="en-US" dirty="0"/>
              <a:t>Agenda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F788C-7048-9A35-05D7-044894D1D0A3}"/>
              </a:ext>
            </a:extLst>
          </p:cNvPr>
          <p:cNvSpPr txBox="1"/>
          <p:nvPr/>
        </p:nvSpPr>
        <p:spPr>
          <a:xfrm>
            <a:off x="1148080" y="2851606"/>
            <a:ext cx="11247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What is Transformer? 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OpenAI API demo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LLAMA2 : Running LLM on local machine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590839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5B9305-7147-E1B9-A0B9-11C639B3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9" y="1749551"/>
            <a:ext cx="10178639" cy="487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00AEA-9466-5B52-83B4-61FAE01F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597408"/>
            <a:ext cx="1753202" cy="989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53FE3A-6CF7-FB37-32BA-D48B16917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98" y="597407"/>
            <a:ext cx="1678846" cy="98964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F98E232-457A-14FC-7871-8D1005E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845" y="612601"/>
            <a:ext cx="4358915" cy="410527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Build 2023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514073-66E6-E74A-8571-ABA6FF9A4533}"/>
              </a:ext>
            </a:extLst>
          </p:cNvPr>
          <p:cNvSpPr txBox="1"/>
          <p:nvPr/>
        </p:nvSpPr>
        <p:spPr>
          <a:xfrm>
            <a:off x="4639058" y="10231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State of GPT – Andrej Karpathy</a:t>
            </a:r>
          </a:p>
          <a:p>
            <a:r>
              <a:rPr lang="en-CA" dirty="0"/>
              <a:t>https://youtu.be/bZQun8Y4L2A?t=116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B46F20-A977-E7FD-DB9B-781357327287}"/>
              </a:ext>
            </a:extLst>
          </p:cNvPr>
          <p:cNvSpPr/>
          <p:nvPr/>
        </p:nvSpPr>
        <p:spPr>
          <a:xfrm>
            <a:off x="1018032" y="5467350"/>
            <a:ext cx="2734818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2AD878-7B12-9CBE-0306-47474B39A291}"/>
              </a:ext>
            </a:extLst>
          </p:cNvPr>
          <p:cNvSpPr/>
          <p:nvPr/>
        </p:nvSpPr>
        <p:spPr>
          <a:xfrm>
            <a:off x="6399657" y="5467350"/>
            <a:ext cx="2039495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701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9DBA7F-3EA4-54ED-0E8D-8CD80EF0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47" y="1103953"/>
            <a:ext cx="9133506" cy="51634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0AB065-7CFA-CFB3-8B5B-2835C290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05" y="590632"/>
            <a:ext cx="4358915" cy="410527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Build 2023</a:t>
            </a:r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BE84A-7159-FBDA-3001-9D1995763B68}"/>
              </a:ext>
            </a:extLst>
          </p:cNvPr>
          <p:cNvSpPr/>
          <p:nvPr/>
        </p:nvSpPr>
        <p:spPr>
          <a:xfrm>
            <a:off x="9315450" y="2590799"/>
            <a:ext cx="923925" cy="2085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0825C-0B87-4C5E-B7B8-FF575DB6762A}"/>
              </a:ext>
            </a:extLst>
          </p:cNvPr>
          <p:cNvSpPr txBox="1"/>
          <p:nvPr/>
        </p:nvSpPr>
        <p:spPr>
          <a:xfrm>
            <a:off x="8128000" y="6370162"/>
            <a:ext cx="2705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C4 (Colossal Clean Crawled Corpus)</a:t>
            </a:r>
          </a:p>
        </p:txBody>
      </p:sp>
    </p:spTree>
    <p:extLst>
      <p:ext uri="{BB962C8B-B14F-4D97-AF65-F5344CB8AC3E}">
        <p14:creationId xmlns:p14="http://schemas.microsoft.com/office/powerpoint/2010/main" val="207712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F15AC-4795-5CDB-B32A-C687E95E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097280"/>
            <a:ext cx="11054080" cy="51700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8EE975-C391-51C1-59C3-47360A92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05" y="590632"/>
            <a:ext cx="4358915" cy="410527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Build 2023</a:t>
            </a:r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E8FF55-1B17-1F4B-8EFF-AE47B7601123}"/>
              </a:ext>
            </a:extLst>
          </p:cNvPr>
          <p:cNvSpPr/>
          <p:nvPr/>
        </p:nvSpPr>
        <p:spPr>
          <a:xfrm>
            <a:off x="4095750" y="1743074"/>
            <a:ext cx="7258050" cy="4371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367DB-2D82-8D26-352E-DE5009CE7337}"/>
              </a:ext>
            </a:extLst>
          </p:cNvPr>
          <p:cNvSpPr txBox="1"/>
          <p:nvPr/>
        </p:nvSpPr>
        <p:spPr>
          <a:xfrm>
            <a:off x="4611203" y="6176069"/>
            <a:ext cx="7580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C00000"/>
                </a:solidFill>
              </a:rPr>
              <a:t>RLHF </a:t>
            </a:r>
            <a:r>
              <a:rPr lang="en-CA" sz="2000" dirty="0">
                <a:solidFill>
                  <a:srgbClr val="C00000"/>
                </a:solidFill>
              </a:rPr>
              <a:t>(</a:t>
            </a:r>
            <a:r>
              <a:rPr lang="en-CA" sz="2000" b="1" dirty="0">
                <a:solidFill>
                  <a:srgbClr val="C00000"/>
                </a:solidFill>
              </a:rPr>
              <a:t>R</a:t>
            </a:r>
            <a:r>
              <a:rPr lang="en-CA" sz="2000" dirty="0">
                <a:solidFill>
                  <a:srgbClr val="C00000"/>
                </a:solidFill>
              </a:rPr>
              <a:t>einforcement </a:t>
            </a:r>
            <a:r>
              <a:rPr lang="en-CA" sz="2000" b="1" dirty="0">
                <a:solidFill>
                  <a:srgbClr val="C00000"/>
                </a:solidFill>
              </a:rPr>
              <a:t>L</a:t>
            </a:r>
            <a:r>
              <a:rPr lang="en-CA" sz="2000" dirty="0">
                <a:solidFill>
                  <a:srgbClr val="C00000"/>
                </a:solidFill>
              </a:rPr>
              <a:t>earning with </a:t>
            </a:r>
            <a:r>
              <a:rPr lang="en-CA" sz="2000" b="1" dirty="0">
                <a:solidFill>
                  <a:srgbClr val="C00000"/>
                </a:solidFill>
              </a:rPr>
              <a:t>H</a:t>
            </a:r>
            <a:r>
              <a:rPr lang="en-CA" sz="2000" dirty="0">
                <a:solidFill>
                  <a:srgbClr val="C00000"/>
                </a:solidFill>
              </a:rPr>
              <a:t>uman </a:t>
            </a:r>
            <a:r>
              <a:rPr lang="en-CA" sz="2000" b="1" dirty="0">
                <a:solidFill>
                  <a:srgbClr val="C00000"/>
                </a:solidFill>
              </a:rPr>
              <a:t>F</a:t>
            </a:r>
            <a:r>
              <a:rPr lang="en-CA" sz="2000" dirty="0">
                <a:solidFill>
                  <a:srgbClr val="C00000"/>
                </a:solidFill>
              </a:rPr>
              <a:t>eedback)</a:t>
            </a:r>
            <a:endParaRPr lang="en-CA" sz="32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13E1F-6BBB-CE60-20F8-7562AB218431}"/>
              </a:ext>
            </a:extLst>
          </p:cNvPr>
          <p:cNvSpPr txBox="1"/>
          <p:nvPr/>
        </p:nvSpPr>
        <p:spPr>
          <a:xfrm>
            <a:off x="1064979" y="6176069"/>
            <a:ext cx="36797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/>
              <a:t>Base model       +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B4F025-CF94-AD3D-37EB-C8596FAF3636}"/>
              </a:ext>
            </a:extLst>
          </p:cNvPr>
          <p:cNvCxnSpPr/>
          <p:nvPr/>
        </p:nvCxnSpPr>
        <p:spPr>
          <a:xfrm>
            <a:off x="6035615" y="2510287"/>
            <a:ext cx="27892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B01D9E-B1A3-A69B-61B0-3B1B90A1BCF2}"/>
              </a:ext>
            </a:extLst>
          </p:cNvPr>
          <p:cNvCxnSpPr/>
          <p:nvPr/>
        </p:nvCxnSpPr>
        <p:spPr>
          <a:xfrm>
            <a:off x="8407879" y="2510287"/>
            <a:ext cx="27892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1ED20F-A8E8-24F0-76E7-E0A100185820}"/>
              </a:ext>
            </a:extLst>
          </p:cNvPr>
          <p:cNvCxnSpPr/>
          <p:nvPr/>
        </p:nvCxnSpPr>
        <p:spPr>
          <a:xfrm>
            <a:off x="10770462" y="2510287"/>
            <a:ext cx="27892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8383E7-CA8F-1952-9BE6-D6DB84B9B6D2}"/>
              </a:ext>
            </a:extLst>
          </p:cNvPr>
          <p:cNvCxnSpPr>
            <a:cxnSpLocks/>
          </p:cNvCxnSpPr>
          <p:nvPr/>
        </p:nvCxnSpPr>
        <p:spPr>
          <a:xfrm>
            <a:off x="4302987" y="5512279"/>
            <a:ext cx="9505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9B9541-02E9-339A-0358-CDFE628AE643}"/>
              </a:ext>
            </a:extLst>
          </p:cNvPr>
          <p:cNvCxnSpPr>
            <a:cxnSpLocks/>
          </p:cNvCxnSpPr>
          <p:nvPr/>
        </p:nvCxnSpPr>
        <p:spPr>
          <a:xfrm>
            <a:off x="6632119" y="5512279"/>
            <a:ext cx="9505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A2626E-D25D-D14B-5844-26FD5208DB90}"/>
              </a:ext>
            </a:extLst>
          </p:cNvPr>
          <p:cNvCxnSpPr>
            <a:cxnSpLocks/>
          </p:cNvCxnSpPr>
          <p:nvPr/>
        </p:nvCxnSpPr>
        <p:spPr>
          <a:xfrm>
            <a:off x="9047516" y="5512279"/>
            <a:ext cx="9505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73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29BE-AE5E-8A9B-4E7A-13F01ECD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936" y="2911856"/>
            <a:ext cx="9733280" cy="159512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The good news is that pre-trained models are available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We can use them through an API</a:t>
            </a:r>
            <a:br>
              <a:rPr lang="en-US" dirty="0"/>
            </a:br>
            <a:r>
              <a:rPr lang="en-US" dirty="0"/>
              <a:t>or we can even install them on our local machine</a:t>
            </a:r>
          </a:p>
        </p:txBody>
      </p:sp>
    </p:spTree>
    <p:extLst>
      <p:ext uri="{BB962C8B-B14F-4D97-AF65-F5344CB8AC3E}">
        <p14:creationId xmlns:p14="http://schemas.microsoft.com/office/powerpoint/2010/main" val="3030154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D12DA8-F757-7595-CAFD-1175169221E3}"/>
              </a:ext>
            </a:extLst>
          </p:cNvPr>
          <p:cNvSpPr txBox="1"/>
          <p:nvPr/>
        </p:nvSpPr>
        <p:spPr>
          <a:xfrm>
            <a:off x="2255810" y="3098705"/>
            <a:ext cx="782922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/>
              <a:t>Open AI     		– API Examples</a:t>
            </a:r>
          </a:p>
          <a:p>
            <a:endParaRPr lang="en-CA" sz="2800" dirty="0"/>
          </a:p>
          <a:p>
            <a:r>
              <a:rPr lang="en-CA" sz="3200" b="1" dirty="0"/>
              <a:t>Facebook Llama 	– Local installation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28689-3545-B6D0-237C-0B1CE5ED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6578"/>
            <a:ext cx="11029616" cy="549128"/>
          </a:xfrm>
        </p:spPr>
        <p:txBody>
          <a:bodyPr>
            <a:normAutofit/>
          </a:bodyPr>
          <a:lstStyle/>
          <a:p>
            <a:r>
              <a:rPr lang="en-US" dirty="0"/>
              <a:t>Popular Large Language Models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2260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B50-2228-60AE-DB72-4202F35A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113" y="2675335"/>
            <a:ext cx="11029616" cy="1188720"/>
          </a:xfrm>
        </p:spPr>
        <p:txBody>
          <a:bodyPr/>
          <a:lstStyle/>
          <a:p>
            <a:r>
              <a:rPr lang="en-US" dirty="0"/>
              <a:t>OpenAI API Demo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899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7FF763-95F4-F26F-974C-E388EB45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063" y="1615844"/>
            <a:ext cx="2334127" cy="172893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FF0755-F38F-5655-AD21-BA1C8DBE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615844"/>
            <a:ext cx="2762600" cy="5011153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90745-E0BB-FFA4-25B1-E3A82B8C3373}"/>
              </a:ext>
            </a:extLst>
          </p:cNvPr>
          <p:cNvSpPr txBox="1"/>
          <p:nvPr/>
        </p:nvSpPr>
        <p:spPr>
          <a:xfrm>
            <a:off x="402500" y="758140"/>
            <a:ext cx="3952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hlinkClick r:id="rId4"/>
              </a:rPr>
              <a:t>http://openai.com</a:t>
            </a:r>
            <a:endParaRPr lang="en-CA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86C386-1FB8-F688-6D8B-53F825A03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629" y="4979209"/>
            <a:ext cx="5051369" cy="1675466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34D4AD-2EBD-14A9-68F0-E47B3CC31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20" y="1615844"/>
            <a:ext cx="2221191" cy="329765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434047-E19D-FCD2-AE29-B53FACA3567C}"/>
              </a:ext>
            </a:extLst>
          </p:cNvPr>
          <p:cNvCxnSpPr/>
          <p:nvPr/>
        </p:nvCxnSpPr>
        <p:spPr>
          <a:xfrm>
            <a:off x="9444344" y="2979153"/>
            <a:ext cx="7760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72F80B-8FFE-8BA2-D4A5-FB4F4323293C}"/>
              </a:ext>
            </a:extLst>
          </p:cNvPr>
          <p:cNvSpPr txBox="1"/>
          <p:nvPr/>
        </p:nvSpPr>
        <p:spPr>
          <a:xfrm>
            <a:off x="3711628" y="848437"/>
            <a:ext cx="5051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Create</a:t>
            </a:r>
            <a:r>
              <a:rPr lang="en-CA" sz="2000" b="1" dirty="0"/>
              <a:t> a free trial account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2962F7-9D7E-AAAB-DE6C-2EEADDC60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978" y="3582398"/>
            <a:ext cx="2345212" cy="12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3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A3E0-B615-CE5B-9436-8041DFA5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18" y="701424"/>
            <a:ext cx="11029615" cy="5370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Demo: OpenAI demo</a:t>
            </a:r>
          </a:p>
          <a:p>
            <a:pPr marL="0" indent="0">
              <a:buNone/>
            </a:pPr>
            <a:r>
              <a:rPr lang="en-CA" dirty="0"/>
              <a:t>Live demo of using OpenAI API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887195-3681-F450-E88D-A72AE3E0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4" y="1961900"/>
            <a:ext cx="8497018" cy="41331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5A264-22C6-BD47-289A-115A58BC78FB}"/>
              </a:ext>
            </a:extLst>
          </p:cNvPr>
          <p:cNvSpPr txBox="1">
            <a:spLocks/>
          </p:cNvSpPr>
          <p:nvPr/>
        </p:nvSpPr>
        <p:spPr>
          <a:xfrm>
            <a:off x="629317" y="1552379"/>
            <a:ext cx="11029615" cy="53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hlinkClick r:id="rId3"/>
              </a:rPr>
              <a:t>https://github.com/sakamakik-outlook/llm-demo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9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B50-2228-60AE-DB72-4202F35A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079" y="2834640"/>
            <a:ext cx="3262223" cy="1188720"/>
          </a:xfrm>
        </p:spPr>
        <p:txBody>
          <a:bodyPr/>
          <a:lstStyle/>
          <a:p>
            <a:r>
              <a:rPr lang="en-US" dirty="0"/>
              <a:t>LLAMA2 Demo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2302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65A0A-EB67-0CC3-9A21-56561E13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47" y="1230401"/>
            <a:ext cx="7775306" cy="481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B50-2228-60AE-DB72-4202F35A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550" y="2687367"/>
            <a:ext cx="11029616" cy="1188720"/>
          </a:xfrm>
        </p:spPr>
        <p:txBody>
          <a:bodyPr/>
          <a:lstStyle/>
          <a:p>
            <a:r>
              <a:rPr lang="en-US" dirty="0"/>
              <a:t>Transformer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9607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328C-70A4-DE15-B99A-A3FD6605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 Access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7BCF-3D4B-B011-5EBB-39154CCE9877}"/>
              </a:ext>
            </a:extLst>
          </p:cNvPr>
          <p:cNvSpPr txBox="1"/>
          <p:nvPr/>
        </p:nvSpPr>
        <p:spPr>
          <a:xfrm>
            <a:off x="540762" y="1396722"/>
            <a:ext cx="7991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https://ai.meta.com/resources/models-and-libraries/llama-downloads/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3DCD8-F7DC-C249-E8D0-171B6B7C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98" y="2055705"/>
            <a:ext cx="571500" cy="523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DBA302-CB5B-6837-CA46-C0300FAD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2" y="2694432"/>
            <a:ext cx="5079751" cy="24529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155763-5CCF-3A34-1D3D-33795ECAB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998" y="2527975"/>
            <a:ext cx="46101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44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B825337-AA56-515F-B1B5-68469E7A6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1379308"/>
            <a:ext cx="8877300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Model weights available: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CodeLlama-7b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CodeLlama-13b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CodeLlama-34b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CodeLlama-7b-Python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CodeLlama-13b-Python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CodeLlama-34b-Python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CodeLlama-7b-Instruct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CodeLlama-13b-Instruct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CodeLlama-34b-Instruct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With each model download, you’ll receive a copy of 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Helvetica Neue"/>
                <a:hlinkClick r:id="rId2"/>
              </a:rPr>
              <a:t>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 and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Helvetica Neue"/>
                <a:hlinkClick r:id="rId3"/>
              </a:rPr>
              <a:t>Acceptable Use Policy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, and can find all other information on the model and code on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Helvetica Neue"/>
                <a:hlinkClick r:id="rId4"/>
              </a:rPr>
              <a:t>GitHub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How to download the models: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Visit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Helvetica Neue"/>
                <a:hlinkClick r:id="rId5"/>
              </a:rPr>
              <a:t>the Code Llama repository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 in GitHub and follow the instructions in 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Helvetica Neue"/>
                <a:hlinkClick r:id="rId6"/>
              </a:rPr>
              <a:t>README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 to run the download.sh script.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When asked for your unique custom URL, please insert the following: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Helvetica Neue"/>
                <a:hlinkClick r:id="rId7"/>
              </a:rPr>
              <a:t>https://download2.llamameta.net/*?Policy=eyJTdGF0ZW1lbnQiOlt7InVuaXF1ZV9oYXNoIjoiMmhzbTdhYjA5bng3aGl2c280OG9tZm1yIiwiUmVzb3VyY2UiOiJodHRwczpcL1wvZG93bmxvYWQyLmxsYW1hbWV0YS5uZXRcLyoiLCJDb25kaXRpb24iOnsiRGF0ZUxlc3NUaGFuIjp7IkFXUzpFcG9jaFRpbWUiOjE2OTUyMzE4ODh9fX1dfQ__&amp;Signature=mmqlod9qY4hwuS7UgzOCeUZEuQBd5rR7t4C9H9AR8fNc344V9n0Uw8SNU8UkuXRsuxYv2EjnFYf7peHWouD6Y7R4W3mpjLL3udD5v8SyWQPPC4ZlOuFXoY9opioAiuKIx8%7Ekqoc93LIEiJOM85zy6pqvbLuEuXZaRZXk4AKT0d3cFllcf6BjdoDLU%7EKbZn-065u61xeNBq%7EW9riWEgeUBRMt4Kiuv0PkhOVlYzjrq6cbTe5L-o2adZ7uKvU2CzmchpKacYqEa9%7EqlvTDzFDo1Kw6-cOW6xfAKFp-ncfiBcTPdsH%7EvvG3vc4Yj2EdlnQWng8Lk%7EmljWFjzSI-z02mYQ__&amp;Key-Pair-Id=K15QRJLYKIFSLZ&amp;Download-Request-ID=325677213465388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 Neue"/>
              </a:rPr>
              <a:t>Select which model weights to download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023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736BD3-9505-5079-4D62-3F8ACF624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932897"/>
              </p:ext>
            </p:extLst>
          </p:nvPr>
        </p:nvGraphicFramePr>
        <p:xfrm>
          <a:off x="1650699" y="2433645"/>
          <a:ext cx="3913338" cy="1554480"/>
        </p:xfrm>
        <a:graphic>
          <a:graphicData uri="http://schemas.openxmlformats.org/drawingml/2006/table">
            <a:tbl>
              <a:tblPr/>
              <a:tblGrid>
                <a:gridCol w="1304446">
                  <a:extLst>
                    <a:ext uri="{9D8B030D-6E8A-4147-A177-3AD203B41FA5}">
                      <a16:colId xmlns:a16="http://schemas.microsoft.com/office/drawing/2014/main" val="24024036"/>
                    </a:ext>
                  </a:extLst>
                </a:gridCol>
                <a:gridCol w="1297676">
                  <a:extLst>
                    <a:ext uri="{9D8B030D-6E8A-4147-A177-3AD203B41FA5}">
                      <a16:colId xmlns:a16="http://schemas.microsoft.com/office/drawing/2014/main" val="3567438569"/>
                    </a:ext>
                  </a:extLst>
                </a:gridCol>
                <a:gridCol w="1311216">
                  <a:extLst>
                    <a:ext uri="{9D8B030D-6E8A-4147-A177-3AD203B41FA5}">
                      <a16:colId xmlns:a16="http://schemas.microsoft.com/office/drawing/2014/main" val="38393932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Model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Size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MP (GPUs)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47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7B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12GB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71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13B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24GB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509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34B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63GB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5013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3A9DBD-B38E-DA94-EBDF-34389EDD8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985330"/>
              </p:ext>
            </p:extLst>
          </p:nvPr>
        </p:nvGraphicFramePr>
        <p:xfrm>
          <a:off x="6636767" y="2448709"/>
          <a:ext cx="3913338" cy="1554480"/>
        </p:xfrm>
        <a:graphic>
          <a:graphicData uri="http://schemas.openxmlformats.org/drawingml/2006/table">
            <a:tbl>
              <a:tblPr/>
              <a:tblGrid>
                <a:gridCol w="1304446">
                  <a:extLst>
                    <a:ext uri="{9D8B030D-6E8A-4147-A177-3AD203B41FA5}">
                      <a16:colId xmlns:a16="http://schemas.microsoft.com/office/drawing/2014/main" val="2723811391"/>
                    </a:ext>
                  </a:extLst>
                </a:gridCol>
                <a:gridCol w="1075022">
                  <a:extLst>
                    <a:ext uri="{9D8B030D-6E8A-4147-A177-3AD203B41FA5}">
                      <a16:colId xmlns:a16="http://schemas.microsoft.com/office/drawing/2014/main" val="141784373"/>
                    </a:ext>
                  </a:extLst>
                </a:gridCol>
                <a:gridCol w="1533870">
                  <a:extLst>
                    <a:ext uri="{9D8B030D-6E8A-4147-A177-3AD203B41FA5}">
                      <a16:colId xmlns:a16="http://schemas.microsoft.com/office/drawing/2014/main" val="2793804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Model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Size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MP (GPUs)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84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7B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13G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86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13B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25G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95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70B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129GB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632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DF57C0B-1E2C-B483-A79B-BC55B34DA2D1}"/>
              </a:ext>
            </a:extLst>
          </p:cNvPr>
          <p:cNvSpPr txBox="1"/>
          <p:nvPr/>
        </p:nvSpPr>
        <p:spPr>
          <a:xfrm>
            <a:off x="2907774" y="1962020"/>
            <a:ext cx="1399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 dirty="0">
                <a:solidFill>
                  <a:srgbClr val="0F1A1C"/>
                </a:solidFill>
                <a:effectLst/>
                <a:latin typeface="-apple-system"/>
              </a:rPr>
              <a:t>Code Llama  </a:t>
            </a: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AD332F-FBDE-2D0E-ABCB-C9DF126AD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CA" b="1" i="0" dirty="0">
                <a:solidFill>
                  <a:srgbClr val="0F1A1C"/>
                </a:solidFill>
                <a:effectLst/>
                <a:latin typeface="-apple-system"/>
              </a:rPr>
              <a:t>Llama v2 model sizes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67852-0561-0BCC-6F33-E80D7F333D76}"/>
              </a:ext>
            </a:extLst>
          </p:cNvPr>
          <p:cNvSpPr txBox="1"/>
          <p:nvPr/>
        </p:nvSpPr>
        <p:spPr>
          <a:xfrm>
            <a:off x="7893842" y="1977084"/>
            <a:ext cx="1399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dirty="0">
                <a:solidFill>
                  <a:srgbClr val="1F2328"/>
                </a:solidFill>
                <a:effectLst/>
                <a:latin typeface="-apple-system"/>
              </a:rPr>
              <a:t>Llama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8929A-18F3-CBDC-62D8-50D1A444CBC4}"/>
              </a:ext>
            </a:extLst>
          </p:cNvPr>
          <p:cNvSpPr txBox="1"/>
          <p:nvPr/>
        </p:nvSpPr>
        <p:spPr>
          <a:xfrm>
            <a:off x="1003077" y="4408337"/>
            <a:ext cx="721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 dirty="0">
                <a:solidFill>
                  <a:srgbClr val="0F1A1C"/>
                </a:solidFill>
                <a:effectLst/>
                <a:latin typeface="-apple-system"/>
              </a:rPr>
              <a:t>https://github.com/facebookresearch/codellama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64A6A-F9F3-F3AA-33E8-80AC47D3AA1A}"/>
              </a:ext>
            </a:extLst>
          </p:cNvPr>
          <p:cNvSpPr txBox="1"/>
          <p:nvPr/>
        </p:nvSpPr>
        <p:spPr>
          <a:xfrm>
            <a:off x="6542029" y="4408337"/>
            <a:ext cx="721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 dirty="0">
                <a:solidFill>
                  <a:srgbClr val="0F1A1C"/>
                </a:solidFill>
                <a:effectLst/>
                <a:latin typeface="-apple-system"/>
              </a:rPr>
              <a:t>https://github.com/facebookresearch/llama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180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B139-95A2-0426-47B7-6F747C5C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4268"/>
            <a:ext cx="11029616" cy="1188720"/>
          </a:xfrm>
        </p:spPr>
        <p:txBody>
          <a:bodyPr/>
          <a:lstStyle/>
          <a:p>
            <a:r>
              <a:rPr lang="en-US" dirty="0"/>
              <a:t>Git clone and download model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40A6C-BB7F-E5AE-A52A-F7FCB5F29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99" y="1688591"/>
            <a:ext cx="8974615" cy="426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46DB2-8A28-0028-9E02-E6CDEC35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0" y="5254752"/>
            <a:ext cx="8974614" cy="10728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3547C9-AAA1-52D5-2D18-6B6D57DD3499}"/>
              </a:ext>
            </a:extLst>
          </p:cNvPr>
          <p:cNvCxnSpPr/>
          <p:nvPr/>
        </p:nvCxnSpPr>
        <p:spPr>
          <a:xfrm>
            <a:off x="2511552" y="1895856"/>
            <a:ext cx="499872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12D076-1761-51EF-AFF9-CC8BDC82718A}"/>
              </a:ext>
            </a:extLst>
          </p:cNvPr>
          <p:cNvCxnSpPr>
            <a:cxnSpLocks/>
          </p:cNvCxnSpPr>
          <p:nvPr/>
        </p:nvCxnSpPr>
        <p:spPr>
          <a:xfrm>
            <a:off x="2511551" y="3127248"/>
            <a:ext cx="112166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E6AEE-24DE-C5F4-5F60-178878BD2181}"/>
              </a:ext>
            </a:extLst>
          </p:cNvPr>
          <p:cNvCxnSpPr>
            <a:cxnSpLocks/>
          </p:cNvCxnSpPr>
          <p:nvPr/>
        </p:nvCxnSpPr>
        <p:spPr>
          <a:xfrm>
            <a:off x="3273551" y="3316224"/>
            <a:ext cx="112166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99113C-DCE7-961B-261F-1C2EE2584F6C}"/>
              </a:ext>
            </a:extLst>
          </p:cNvPr>
          <p:cNvCxnSpPr>
            <a:cxnSpLocks/>
          </p:cNvCxnSpPr>
          <p:nvPr/>
        </p:nvCxnSpPr>
        <p:spPr>
          <a:xfrm>
            <a:off x="3151631" y="3486912"/>
            <a:ext cx="652272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0140A6-668E-647B-433D-72648D246133}"/>
              </a:ext>
            </a:extLst>
          </p:cNvPr>
          <p:cNvCxnSpPr>
            <a:cxnSpLocks/>
          </p:cNvCxnSpPr>
          <p:nvPr/>
        </p:nvCxnSpPr>
        <p:spPr>
          <a:xfrm>
            <a:off x="1030223" y="3639312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9D0C18-DA44-EB11-9AC5-8E2585F07ABF}"/>
              </a:ext>
            </a:extLst>
          </p:cNvPr>
          <p:cNvCxnSpPr>
            <a:cxnSpLocks/>
          </p:cNvCxnSpPr>
          <p:nvPr/>
        </p:nvCxnSpPr>
        <p:spPr>
          <a:xfrm>
            <a:off x="1030223" y="3834384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ACCC-E85D-72B5-4B96-F5E04E43D83D}"/>
              </a:ext>
            </a:extLst>
          </p:cNvPr>
          <p:cNvCxnSpPr>
            <a:cxnSpLocks/>
          </p:cNvCxnSpPr>
          <p:nvPr/>
        </p:nvCxnSpPr>
        <p:spPr>
          <a:xfrm>
            <a:off x="1030223" y="4011168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5C2131-354A-E244-244B-65F44065A5D1}"/>
              </a:ext>
            </a:extLst>
          </p:cNvPr>
          <p:cNvCxnSpPr>
            <a:cxnSpLocks/>
          </p:cNvCxnSpPr>
          <p:nvPr/>
        </p:nvCxnSpPr>
        <p:spPr>
          <a:xfrm>
            <a:off x="1030223" y="4175760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B293EB-A0FC-E62A-8378-B6CD69E78647}"/>
              </a:ext>
            </a:extLst>
          </p:cNvPr>
          <p:cNvCxnSpPr>
            <a:cxnSpLocks/>
          </p:cNvCxnSpPr>
          <p:nvPr/>
        </p:nvCxnSpPr>
        <p:spPr>
          <a:xfrm>
            <a:off x="1060703" y="4352544"/>
            <a:ext cx="858316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9C801D-1125-A26A-3B2D-D19E03D60177}"/>
              </a:ext>
            </a:extLst>
          </p:cNvPr>
          <p:cNvCxnSpPr>
            <a:cxnSpLocks/>
          </p:cNvCxnSpPr>
          <p:nvPr/>
        </p:nvCxnSpPr>
        <p:spPr>
          <a:xfrm>
            <a:off x="1030223" y="4529328"/>
            <a:ext cx="797966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3B5150-A301-D166-0CD3-560F3AD5227D}"/>
              </a:ext>
            </a:extLst>
          </p:cNvPr>
          <p:cNvCxnSpPr>
            <a:cxnSpLocks/>
          </p:cNvCxnSpPr>
          <p:nvPr/>
        </p:nvCxnSpPr>
        <p:spPr>
          <a:xfrm>
            <a:off x="5754623" y="5084064"/>
            <a:ext cx="112166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93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A2F0E0-011A-6FDE-2BE6-A50521E1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" y="914400"/>
            <a:ext cx="10302240" cy="5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09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3529-4DF2-8F93-069B-D82D98D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43DE-8B6D-0002-2493-4A10A04A8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3AD4A-445B-CE78-DE36-FD75B708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7" y="882650"/>
            <a:ext cx="11106150" cy="5524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D07A04-C9AC-F7B4-F11D-4322BD344B27}"/>
              </a:ext>
            </a:extLst>
          </p:cNvPr>
          <p:cNvCxnSpPr>
            <a:cxnSpLocks/>
          </p:cNvCxnSpPr>
          <p:nvPr/>
        </p:nvCxnSpPr>
        <p:spPr>
          <a:xfrm>
            <a:off x="3375152" y="1093216"/>
            <a:ext cx="544372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56E0AA-1C26-4E9C-FD53-30A0BEA3EE25}"/>
              </a:ext>
            </a:extLst>
          </p:cNvPr>
          <p:cNvCxnSpPr>
            <a:cxnSpLocks/>
          </p:cNvCxnSpPr>
          <p:nvPr/>
        </p:nvCxnSpPr>
        <p:spPr>
          <a:xfrm>
            <a:off x="1139952" y="1326896"/>
            <a:ext cx="377748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04C276-80E6-424D-292E-3F3DBABE37F6}"/>
              </a:ext>
            </a:extLst>
          </p:cNvPr>
          <p:cNvCxnSpPr>
            <a:cxnSpLocks/>
          </p:cNvCxnSpPr>
          <p:nvPr/>
        </p:nvCxnSpPr>
        <p:spPr>
          <a:xfrm>
            <a:off x="1150112" y="1530096"/>
            <a:ext cx="592124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D5CCBE-41E4-1076-44F4-758AD5AC15DA}"/>
              </a:ext>
            </a:extLst>
          </p:cNvPr>
          <p:cNvCxnSpPr>
            <a:cxnSpLocks/>
          </p:cNvCxnSpPr>
          <p:nvPr/>
        </p:nvCxnSpPr>
        <p:spPr>
          <a:xfrm>
            <a:off x="1139952" y="1743456"/>
            <a:ext cx="388924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7DEA0C7-9D70-F831-EF3E-D2B584ED9F94}"/>
              </a:ext>
            </a:extLst>
          </p:cNvPr>
          <p:cNvSpPr/>
          <p:nvPr/>
        </p:nvSpPr>
        <p:spPr>
          <a:xfrm>
            <a:off x="384049" y="2617216"/>
            <a:ext cx="11172616" cy="55270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1CECB-72DD-2843-67F6-18C12940D81D}"/>
              </a:ext>
            </a:extLst>
          </p:cNvPr>
          <p:cNvSpPr/>
          <p:nvPr/>
        </p:nvSpPr>
        <p:spPr>
          <a:xfrm>
            <a:off x="384048" y="3233138"/>
            <a:ext cx="11172615" cy="312498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1564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835A-B6EC-3A76-2955-E2D6E716D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296" y="1898904"/>
            <a:ext cx="1588984" cy="2340864"/>
          </a:xfrm>
        </p:spPr>
        <p:txBody>
          <a:bodyPr>
            <a:normAutofit fontScale="90000"/>
          </a:bodyPr>
          <a:lstStyle/>
          <a:p>
            <a:r>
              <a:rPr lang="en-US" sz="19900" dirty="0"/>
              <a:t>?</a:t>
            </a:r>
            <a:endParaRPr lang="en-CA" sz="19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22C66-E1E3-2286-AD23-82B1DED44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19126" y="4239768"/>
            <a:ext cx="1577058" cy="2265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177AA-10F0-C559-FAF3-A175B1E2C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21348" y="4389641"/>
            <a:ext cx="2948940" cy="19659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595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D12DA8-F757-7595-CAFD-1175169221E3}"/>
              </a:ext>
            </a:extLst>
          </p:cNvPr>
          <p:cNvSpPr txBox="1"/>
          <p:nvPr/>
        </p:nvSpPr>
        <p:spPr>
          <a:xfrm>
            <a:off x="1189567" y="2035896"/>
            <a:ext cx="1100243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/>
              <a:t>Open AI GP</a:t>
            </a:r>
            <a:r>
              <a:rPr lang="en-CA" sz="3200" b="1" dirty="0">
                <a:solidFill>
                  <a:srgbClr val="00B050"/>
                </a:solidFill>
              </a:rPr>
              <a:t>T</a:t>
            </a:r>
            <a:r>
              <a:rPr lang="en-CA" sz="3200" b="1" dirty="0"/>
              <a:t> </a:t>
            </a:r>
          </a:p>
          <a:p>
            <a:r>
              <a:rPr lang="en-CA" sz="2400" dirty="0"/>
              <a:t>    Generative Pre-Trained </a:t>
            </a:r>
            <a:r>
              <a:rPr lang="en-CA" sz="2400" b="1" dirty="0">
                <a:solidFill>
                  <a:srgbClr val="00B050"/>
                </a:solidFill>
              </a:rPr>
              <a:t>Transformer</a:t>
            </a:r>
          </a:p>
          <a:p>
            <a:endParaRPr lang="en-CA" sz="2800" b="1" dirty="0"/>
          </a:p>
          <a:p>
            <a:r>
              <a:rPr lang="en-CA" sz="3200" b="1" dirty="0"/>
              <a:t>Google BER</a:t>
            </a:r>
            <a:r>
              <a:rPr lang="en-CA" sz="3200" b="1" dirty="0">
                <a:solidFill>
                  <a:srgbClr val="00B050"/>
                </a:solidFill>
              </a:rPr>
              <a:t>T</a:t>
            </a:r>
          </a:p>
          <a:p>
            <a:r>
              <a:rPr lang="en-CA" sz="2400" dirty="0"/>
              <a:t>    Bidirectional Encoder Representations from </a:t>
            </a:r>
            <a:r>
              <a:rPr lang="en-CA" sz="2400" b="1" dirty="0">
                <a:solidFill>
                  <a:srgbClr val="00B050"/>
                </a:solidFill>
              </a:rPr>
              <a:t>Transformers</a:t>
            </a:r>
          </a:p>
          <a:p>
            <a:endParaRPr lang="en-CA" sz="2800" dirty="0"/>
          </a:p>
          <a:p>
            <a:r>
              <a:rPr lang="en-CA" sz="3200" b="1" dirty="0"/>
              <a:t>Facebook Llama </a:t>
            </a:r>
          </a:p>
          <a:p>
            <a:r>
              <a:rPr lang="en-CA" sz="2800" b="1" dirty="0"/>
              <a:t>    </a:t>
            </a:r>
            <a:r>
              <a:rPr lang="en-CA" sz="2800" dirty="0"/>
              <a:t>Based on the </a:t>
            </a:r>
            <a:r>
              <a:rPr lang="en-CA" sz="2800" b="1" dirty="0">
                <a:solidFill>
                  <a:srgbClr val="00B050"/>
                </a:solidFill>
              </a:rPr>
              <a:t>Transformer</a:t>
            </a:r>
            <a:r>
              <a:rPr lang="en-CA" sz="2800" dirty="0"/>
              <a:t> architecture with various improvements</a:t>
            </a:r>
          </a:p>
          <a:p>
            <a:endParaRPr lang="en-CA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28689-3545-B6D0-237C-0B1CE5ED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6578"/>
            <a:ext cx="11029616" cy="549128"/>
          </a:xfrm>
        </p:spPr>
        <p:txBody>
          <a:bodyPr>
            <a:normAutofit/>
          </a:bodyPr>
          <a:lstStyle/>
          <a:p>
            <a:r>
              <a:rPr lang="en-US" dirty="0"/>
              <a:t>Popular Large Language Models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487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144"/>
          </a:xfrm>
        </p:spPr>
        <p:txBody>
          <a:bodyPr/>
          <a:lstStyle/>
          <a:p>
            <a:r>
              <a:rPr lang="en-US" dirty="0"/>
              <a:t>What is a neural network?</a:t>
            </a:r>
          </a:p>
        </p:txBody>
      </p:sp>
      <p:pic>
        <p:nvPicPr>
          <p:cNvPr id="1026" name="Picture 2" descr="Onur Senturk neuron light. 3d GIF">
            <a:extLst>
              <a:ext uri="{FF2B5EF4-FFF2-40B4-BE49-F238E27FC236}">
                <a16:creationId xmlns:a16="http://schemas.microsoft.com/office/drawing/2014/main" id="{C5690BF3-A94C-C1B1-5741-48ED9995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27" y="1798345"/>
            <a:ext cx="4245139" cy="238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90A18-8782-E2C4-B43A-AA34A1DC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314" y="1798345"/>
            <a:ext cx="6935705" cy="4161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D03E6-E572-003A-1A98-AA358F377A2B}"/>
              </a:ext>
            </a:extLst>
          </p:cNvPr>
          <p:cNvSpPr txBox="1"/>
          <p:nvPr/>
        </p:nvSpPr>
        <p:spPr>
          <a:xfrm>
            <a:off x="5492665" y="6041404"/>
            <a:ext cx="609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0" i="0" dirty="0">
                <a:solidFill>
                  <a:srgbClr val="111111"/>
                </a:solidFill>
                <a:effectLst/>
                <a:latin typeface="Roboto" panose="020F0502020204030204" pitchFamily="2" charset="0"/>
              </a:rPr>
              <a:t>A biological neuron in comparison to an artificial neural network: (a) human neuron; (b) artificial neuron; (c) biological synapse; and (d) ANN synapses [39].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1E77-5CCC-8E5F-C33E-297B2C9E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897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 (Click here - </a:t>
            </a:r>
            <a:r>
              <a:rPr lang="en-US" dirty="0">
                <a:hlinkClick r:id="rId2"/>
              </a:rPr>
              <a:t>tensorflow playground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F1233-A58F-4C6A-F6B5-FB831D78DA2A}"/>
              </a:ext>
            </a:extLst>
          </p:cNvPr>
          <p:cNvSpPr txBox="1"/>
          <p:nvPr/>
        </p:nvSpPr>
        <p:spPr>
          <a:xfrm>
            <a:off x="774533" y="6027003"/>
            <a:ext cx="609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/>
          </a:p>
          <a:p>
            <a:endParaRPr lang="en-CA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417ED-86C0-6C1E-903D-3BFDA4D3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89" y="1359569"/>
            <a:ext cx="10371222" cy="458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2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0E5D-06A3-2192-2875-8ACDC460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3191"/>
          </a:xfrm>
        </p:spPr>
        <p:txBody>
          <a:bodyPr/>
          <a:lstStyle/>
          <a:p>
            <a:r>
              <a:rPr lang="en-US" dirty="0"/>
              <a:t>Neural Network =  Function Approximator 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5A04C-8BC5-3156-E95B-522AAEFFAFA2}"/>
              </a:ext>
            </a:extLst>
          </p:cNvPr>
          <p:cNvSpPr txBox="1"/>
          <p:nvPr/>
        </p:nvSpPr>
        <p:spPr>
          <a:xfrm>
            <a:off x="818146" y="1822784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 (1,0) = Blue 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944CA-CFDF-6EBD-4F5F-F1E5E1B3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493" y="1452241"/>
            <a:ext cx="2035817" cy="207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29CD71-67B8-BC11-1528-5272A55052E0}"/>
              </a:ext>
            </a:extLst>
          </p:cNvPr>
          <p:cNvSpPr txBox="1"/>
          <p:nvPr/>
        </p:nvSpPr>
        <p:spPr>
          <a:xfrm>
            <a:off x="818146" y="4746458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 (3,3) = Orange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3C960-0B52-CE8A-D670-7016AAE0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2" y="3428993"/>
            <a:ext cx="15" cy="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D60BB-EAB4-C5A6-507B-9CE9D75BE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2" y="3428993"/>
            <a:ext cx="15" cy="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52644C-3F0E-A372-6E2F-09A70BEA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493" y="4288839"/>
            <a:ext cx="2043691" cy="20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1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6EF2B-9B63-D91C-998F-0F7C17C35478}"/>
              </a:ext>
            </a:extLst>
          </p:cNvPr>
          <p:cNvSpPr txBox="1"/>
          <p:nvPr/>
        </p:nvSpPr>
        <p:spPr>
          <a:xfrm>
            <a:off x="519196" y="887625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 (    ) = 2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0D1EB-ABB9-93A9-3177-938987396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33" y="988494"/>
            <a:ext cx="686348" cy="108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ED8EB-80FD-CD8B-F57D-54D939DB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871" y="982576"/>
            <a:ext cx="990600" cy="971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1F792-799F-9A5B-8BA7-871D84E2EC7E}"/>
              </a:ext>
            </a:extLst>
          </p:cNvPr>
          <p:cNvSpPr txBox="1"/>
          <p:nvPr/>
        </p:nvSpPr>
        <p:spPr>
          <a:xfrm>
            <a:off x="5088356" y="860258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 (    ) = 3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46DF02-C112-4E05-1EBB-ED5364C05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75695" y="3032812"/>
            <a:ext cx="725655" cy="582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CC2254-CE9F-D4A9-2AE6-15A7523389DC}"/>
              </a:ext>
            </a:extLst>
          </p:cNvPr>
          <p:cNvSpPr txBox="1"/>
          <p:nvPr/>
        </p:nvSpPr>
        <p:spPr>
          <a:xfrm>
            <a:off x="621464" y="2667677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 (    ) = dog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460D5B-5E6F-A7B8-9B50-3ECE41277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90767" y="2947470"/>
            <a:ext cx="650240" cy="650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B9561-0245-8A00-F17E-DAD0AAF4A782}"/>
              </a:ext>
            </a:extLst>
          </p:cNvPr>
          <p:cNvSpPr txBox="1"/>
          <p:nvPr/>
        </p:nvSpPr>
        <p:spPr>
          <a:xfrm>
            <a:off x="5031038" y="2718515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 (    ) = cat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F20308-0C12-546F-BCCD-686E04832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251" y="4176963"/>
            <a:ext cx="2524125" cy="2438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B41BF-0007-308E-FB1C-14AB51399570}"/>
              </a:ext>
            </a:extLst>
          </p:cNvPr>
          <p:cNvSpPr txBox="1"/>
          <p:nvPr/>
        </p:nvSpPr>
        <p:spPr>
          <a:xfrm>
            <a:off x="621464" y="4749140"/>
            <a:ext cx="1079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 (              ) =              Person</a:t>
            </a:r>
            <a:endParaRPr lang="en-CA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EFE8D3-E1ED-9B9C-0203-0F72E0E84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5033" y="4176963"/>
            <a:ext cx="24288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331C10-3E53-5CF6-1A89-20ED9EEA4D93}"/>
              </a:ext>
            </a:extLst>
          </p:cNvPr>
          <p:cNvSpPr txBox="1"/>
          <p:nvPr/>
        </p:nvSpPr>
        <p:spPr>
          <a:xfrm>
            <a:off x="414421" y="2092538"/>
            <a:ext cx="10792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f (                  ) =</a:t>
            </a:r>
            <a:endParaRPr lang="en-CA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C97D7-6F76-7EEF-6B18-D7DADD08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958" y="1986780"/>
            <a:ext cx="1628775" cy="1781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EB9B5-431C-5667-CF15-68BA44D100AC}"/>
              </a:ext>
            </a:extLst>
          </p:cNvPr>
          <p:cNvSpPr txBox="1"/>
          <p:nvPr/>
        </p:nvSpPr>
        <p:spPr>
          <a:xfrm>
            <a:off x="8948516" y="1067098"/>
            <a:ext cx="288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Driving Instructions</a:t>
            </a:r>
            <a:endParaRPr lang="en-CA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B84A1B-592A-B1D0-5C29-0F6AF398D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14" y="4458306"/>
            <a:ext cx="5157213" cy="1332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9A1F2-3211-F49F-9A59-6DAF9AAA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313" y="5909069"/>
            <a:ext cx="5157213" cy="6754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25616F-A625-E5C8-5336-6AAC9166ECC4}"/>
              </a:ext>
            </a:extLst>
          </p:cNvPr>
          <p:cNvSpPr txBox="1"/>
          <p:nvPr/>
        </p:nvSpPr>
        <p:spPr>
          <a:xfrm>
            <a:off x="3463561" y="1016043"/>
            <a:ext cx="288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Inputs</a:t>
            </a:r>
            <a:endParaRPr lang="en-CA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169917-CEB0-5C3B-68D4-C248706A102B}"/>
              </a:ext>
            </a:extLst>
          </p:cNvPr>
          <p:cNvCxnSpPr/>
          <p:nvPr/>
        </p:nvCxnSpPr>
        <p:spPr>
          <a:xfrm>
            <a:off x="2574805" y="5271074"/>
            <a:ext cx="34333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468B9B-C8B7-DFC1-A9DE-F31A7DADFD3F}"/>
              </a:ext>
            </a:extLst>
          </p:cNvPr>
          <p:cNvCxnSpPr>
            <a:cxnSpLocks/>
          </p:cNvCxnSpPr>
          <p:nvPr/>
        </p:nvCxnSpPr>
        <p:spPr>
          <a:xfrm>
            <a:off x="1669031" y="5495361"/>
            <a:ext cx="7915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78D653-9977-5B1E-52AD-58E2DC267228}"/>
              </a:ext>
            </a:extLst>
          </p:cNvPr>
          <p:cNvCxnSpPr>
            <a:cxnSpLocks/>
          </p:cNvCxnSpPr>
          <p:nvPr/>
        </p:nvCxnSpPr>
        <p:spPr>
          <a:xfrm>
            <a:off x="4291461" y="6133716"/>
            <a:ext cx="17166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15C8056-F421-136F-25DF-9E4938BFD9F0}"/>
              </a:ext>
            </a:extLst>
          </p:cNvPr>
          <p:cNvSpPr txBox="1"/>
          <p:nvPr/>
        </p:nvSpPr>
        <p:spPr>
          <a:xfrm>
            <a:off x="6790547" y="5691660"/>
            <a:ext cx="579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1600" dirty="0"/>
              <a:t>( v11 was AI + </a:t>
            </a:r>
            <a:r>
              <a:rPr lang="en-US" sz="1600" b="1" u="sng" dirty="0"/>
              <a:t>human code</a:t>
            </a:r>
            <a:r>
              <a:rPr lang="en-US" sz="1600" dirty="0"/>
              <a:t> for drive planning )</a:t>
            </a:r>
            <a:endParaRPr lang="en-CA" sz="1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E7644D-0DE4-F498-66E9-07DDCA6F4535}"/>
              </a:ext>
            </a:extLst>
          </p:cNvPr>
          <p:cNvCxnSpPr>
            <a:cxnSpLocks/>
          </p:cNvCxnSpPr>
          <p:nvPr/>
        </p:nvCxnSpPr>
        <p:spPr>
          <a:xfrm>
            <a:off x="1669031" y="6337991"/>
            <a:ext cx="39983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79DC72-6ABA-2F6E-2FF0-A5D3131E1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606" y="1822242"/>
            <a:ext cx="5794202" cy="21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549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{B91A8993-C76C-4B73-8D14-115A8E74755D}tf33552983_win32</Template>
  <TotalTime>2629</TotalTime>
  <Words>958</Words>
  <Application>Microsoft Office PowerPoint</Application>
  <PresentationFormat>Widescreen</PresentationFormat>
  <Paragraphs>180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-apple-system</vt:lpstr>
      <vt:lpstr>Arial</vt:lpstr>
      <vt:lpstr>Arial</vt:lpstr>
      <vt:lpstr>Calibri</vt:lpstr>
      <vt:lpstr>Franklin Gothic Book</vt:lpstr>
      <vt:lpstr>Franklin Gothic Demi</vt:lpstr>
      <vt:lpstr>Helvetica Neue</vt:lpstr>
      <vt:lpstr>Lato</vt:lpstr>
      <vt:lpstr>NimbusRomNo9L-Medi</vt:lpstr>
      <vt:lpstr>NimbusRomNo9L-Regu</vt:lpstr>
      <vt:lpstr>Roboto</vt:lpstr>
      <vt:lpstr>Wingdings</vt:lpstr>
      <vt:lpstr>Wingdings 2</vt:lpstr>
      <vt:lpstr>DividendVTI</vt:lpstr>
      <vt:lpstr>Practical Guide to State-Of-the-Art  Large Language Models</vt:lpstr>
      <vt:lpstr>Agenda</vt:lpstr>
      <vt:lpstr>Transformer</vt:lpstr>
      <vt:lpstr>Popular Large Language Models </vt:lpstr>
      <vt:lpstr>What is a neural network?</vt:lpstr>
      <vt:lpstr>Example  (Click here - tensorflow playground)</vt:lpstr>
      <vt:lpstr>Neural Network =  Function Approximator </vt:lpstr>
      <vt:lpstr>PowerPoint Presentation</vt:lpstr>
      <vt:lpstr>PowerPoint Presentation</vt:lpstr>
      <vt:lpstr>Language Example</vt:lpstr>
      <vt:lpstr>PowerPoint Presentation</vt:lpstr>
      <vt:lpstr>TRANSFORMER IS HERE!   (Best performance with 10x Smaller training Cost) </vt:lpstr>
      <vt:lpstr>PowerPoint Presentation</vt:lpstr>
      <vt:lpstr>PowerPoint Presentation</vt:lpstr>
      <vt:lpstr>PowerPoint Presentation</vt:lpstr>
      <vt:lpstr>SELF-ATTENTION</vt:lpstr>
      <vt:lpstr>parallelization</vt:lpstr>
      <vt:lpstr>PowerPoint Presentation</vt:lpstr>
      <vt:lpstr>So….  How much does it cost to create a model like GPT? </vt:lpstr>
      <vt:lpstr>Microsoft Build 2023</vt:lpstr>
      <vt:lpstr>Microsoft Build 2023</vt:lpstr>
      <vt:lpstr>Microsoft Build 2023</vt:lpstr>
      <vt:lpstr>  The good news is that pre-trained models are available   We can use them through an API or we can even install them on our local machine</vt:lpstr>
      <vt:lpstr>Popular Large Language Models </vt:lpstr>
      <vt:lpstr>OpenAI API Demo </vt:lpstr>
      <vt:lpstr>PowerPoint Presentation</vt:lpstr>
      <vt:lpstr>PowerPoint Presentation</vt:lpstr>
      <vt:lpstr>LLAMA2 Demo </vt:lpstr>
      <vt:lpstr>PowerPoint Presentation</vt:lpstr>
      <vt:lpstr>Request Access</vt:lpstr>
      <vt:lpstr>PowerPoint Presentation</vt:lpstr>
      <vt:lpstr>Llama v2 model sizes</vt:lpstr>
      <vt:lpstr>Git clone and download model</vt:lpstr>
      <vt:lpstr>PowerPoint Presentation</vt:lpstr>
      <vt:lpstr>PowerPoint Presentation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Guide to State-Of-Art Large Language Models</dc:title>
  <dc:creator>Kenichi Sakamaki</dc:creator>
  <cp:lastModifiedBy>Kenichi Sakamaki</cp:lastModifiedBy>
  <cp:revision>16</cp:revision>
  <cp:lastPrinted>2023-09-20T15:28:11Z</cp:lastPrinted>
  <dcterms:created xsi:type="dcterms:W3CDTF">2023-09-11T02:10:02Z</dcterms:created>
  <dcterms:modified xsi:type="dcterms:W3CDTF">2023-09-20T19:37:58Z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